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626"/>
  </p:normalViewPr>
  <p:slideViewPr>
    <p:cSldViewPr snapToGrid="0">
      <p:cViewPr varScale="1">
        <p:scale>
          <a:sx n="64" d="100"/>
          <a:sy n="64" d="100"/>
        </p:scale>
        <p:origin x="1166" y="7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dirty="0"/>
              <a:t>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S</a:t>
            </a:r>
            <a:r>
              <a:rPr lang="en-US" altLang="en-US" dirty="0">
                <a:cs typeface="ＭＳ Ｐゴシック" charset="-128"/>
              </a:rPr>
              <a:t> is serial portion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As </a:t>
            </a: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approaches infinity, speedup approaches 1 / </a:t>
            </a:r>
            <a:r>
              <a:rPr lang="en-US" altLang="en-US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b="1" dirty="0">
                <a:cs typeface="ＭＳ Ｐゴシック" charset="-128"/>
              </a:rPr>
            </a:br>
            <a:r>
              <a:rPr lang="en-US" altLang="en-US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411288"/>
            <a:ext cx="52768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dirty="0"/>
              <a:t>- management done by user-level threads library</a:t>
            </a:r>
          </a:p>
          <a:p>
            <a:r>
              <a:rPr lang="en-US" altLang="en-US" dirty="0"/>
              <a:t>Three primary thread libraries:</a:t>
            </a:r>
          </a:p>
          <a:p>
            <a:pPr lvl="1"/>
            <a:r>
              <a:rPr lang="en-US" altLang="en-US" dirty="0"/>
              <a:t> POSIX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dirty="0"/>
              <a:t> Windows threads</a:t>
            </a:r>
          </a:p>
          <a:p>
            <a:pPr lvl="1"/>
            <a:r>
              <a:rPr lang="en-US" altLang="en-US" dirty="0"/>
              <a:t> Java threads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dirty="0"/>
              <a:t>- Supported by the Kernel</a:t>
            </a:r>
          </a:p>
          <a:p>
            <a:r>
              <a:rPr lang="en-US" altLang="en-US" dirty="0"/>
              <a:t>Examples – virtually all general -purpose operating systems, including:</a:t>
            </a:r>
          </a:p>
          <a:p>
            <a:pPr lvl="1"/>
            <a:r>
              <a:rPr lang="en-US" altLang="en-US" dirty="0"/>
              <a:t>Windows </a:t>
            </a:r>
          </a:p>
          <a:p>
            <a:pPr lvl="1"/>
            <a:r>
              <a:rPr lang="en-US" altLang="en-US" dirty="0"/>
              <a:t>Linux</a:t>
            </a:r>
          </a:p>
          <a:p>
            <a:pPr lvl="1"/>
            <a:r>
              <a:rPr lang="en-US" altLang="en-US" dirty="0"/>
              <a:t>Mac OS X</a:t>
            </a:r>
          </a:p>
          <a:p>
            <a:pPr lvl="1"/>
            <a:r>
              <a:rPr lang="en-US" altLang="en-US" dirty="0"/>
              <a:t>iOS</a:t>
            </a:r>
          </a:p>
          <a:p>
            <a:pPr lvl="1"/>
            <a:r>
              <a:rPr lang="en-US" altLang="en-US" dirty="0"/>
              <a:t>Android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One-to-One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</a:t>
            </a:r>
            <a:r>
              <a:rPr lang="en-US" altLang="en-US" dirty="0" err="1"/>
              <a:t>muticore</a:t>
            </a:r>
            <a:r>
              <a:rPr lang="en-US" altLang="en-US" dirty="0"/>
              <a:t>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  <a:p>
            <a:r>
              <a:rPr lang="en-US" altLang="en-US"/>
              <a:t>Multicore Programming</a:t>
            </a:r>
          </a:p>
          <a:p>
            <a:r>
              <a:rPr lang="en-US" altLang="en-US"/>
              <a:t>Multithreading Models</a:t>
            </a:r>
          </a:p>
          <a:p>
            <a:r>
              <a:rPr lang="en-US" altLang="en-US"/>
              <a:t>Thread Libraries</a:t>
            </a:r>
          </a:p>
          <a:p>
            <a:r>
              <a:rPr lang="en-US" altLang="en-US"/>
              <a:t>Implicit Threading</a:t>
            </a:r>
          </a:p>
          <a:p>
            <a:r>
              <a:rPr lang="en-US" altLang="en-US"/>
              <a:t>Threading Issues</a:t>
            </a:r>
          </a:p>
          <a:p>
            <a:r>
              <a:rPr lang="en-US" altLang="en-US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b="1" i="1" dirty="0"/>
              <a:t>Specification</a:t>
            </a:r>
            <a:r>
              <a:rPr lang="en-US" altLang="en-US" dirty="0"/>
              <a:t>, not </a:t>
            </a:r>
            <a:r>
              <a:rPr lang="en-US" altLang="en-US" b="1" i="1" dirty="0"/>
              <a:t>implementation</a:t>
            </a:r>
            <a:endParaRPr lang="en-US" altLang="en-US" dirty="0"/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>
              <a:rPr lang="en-US" altLang="en-US" dirty="0"/>
              <a:t>Windows  Multithreaded 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>
              <a:rPr lang="en-US" altLang="en-US" sz="3000" dirty="0"/>
              <a:t>Windows  Multithreaded 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dirty="0"/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Thread class</a:t>
            </a:r>
          </a:p>
          <a:p>
            <a:pPr lvl="1"/>
            <a:r>
              <a:rPr lang="en-US" altLang="en-US" dirty="0"/>
              <a:t>Implementing the Runnable interface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457200" lvl="1" indent="0">
              <a:buNone/>
            </a:pPr>
            <a:endParaRPr lang="en-US" altLang="en-US" sz="900" dirty="0"/>
          </a:p>
          <a:p>
            <a:pPr lvl="1"/>
            <a:r>
              <a:rPr lang="en-US" altLang="en-US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3503613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/>
              <a:t>Identify the basic components of a thread, and contrast threads and processes</a:t>
            </a:r>
          </a:p>
          <a:p>
            <a:r>
              <a:rPr lang="en-US" altLang="en-US"/>
              <a:t>Describe the benefits and challenges of designng multithreaded applications</a:t>
            </a:r>
          </a:p>
          <a:p>
            <a:r>
              <a:rPr lang="en-US" altLang="en-US"/>
              <a:t>Illustrate different approaches to implicit threading including thread pools, fork-join, and Grand Central Dispatch</a:t>
            </a:r>
          </a:p>
          <a:p>
            <a:r>
              <a:rPr lang="en-US" altLang="en-US"/>
              <a:t>Describe how the Windows and Linux operating systems represent threads</a:t>
            </a:r>
          </a:p>
          <a:p>
            <a:r>
              <a:rPr lang="en-US" altLang="en-US"/>
              <a:t>Design multithreaded applications using the Pthreads, Java, and Windows threading APIs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Rather than explicitly creating threads, Java also allows thread creation around the Executor interface: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The Executor is used as follows: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9827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4083050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84407" cy="4478337"/>
          </a:xfrm>
        </p:spPr>
        <p:txBody>
          <a:bodyPr/>
          <a:lstStyle/>
          <a:p>
            <a:r>
              <a:rPr lang="en-US" altLang="en-US" dirty="0"/>
              <a:t>Growing in popularity as numbers of threads increase, program correctness more difficult with explicit threads</a:t>
            </a:r>
          </a:p>
          <a:p>
            <a:r>
              <a:rPr lang="en-US" altLang="en-US" dirty="0"/>
              <a:t>Creation and management of threads done by compilers and run-time libraries rather than programmers</a:t>
            </a:r>
          </a:p>
          <a:p>
            <a:r>
              <a:rPr lang="en-US" altLang="en-US" dirty="0"/>
              <a:t>Five methods explored</a:t>
            </a:r>
          </a:p>
          <a:p>
            <a:pPr lvl="1"/>
            <a:r>
              <a:rPr lang="en-US" altLang="en-US" dirty="0"/>
              <a:t>Thread Pools</a:t>
            </a:r>
          </a:p>
          <a:p>
            <a:pPr lvl="1"/>
            <a:r>
              <a:rPr lang="en-US" altLang="en-US" dirty="0"/>
              <a:t>Fork-Join</a:t>
            </a:r>
          </a:p>
          <a:p>
            <a:pPr lvl="1"/>
            <a:r>
              <a:rPr lang="en-US" altLang="en-US" dirty="0"/>
              <a:t>OpenMP</a:t>
            </a:r>
          </a:p>
          <a:p>
            <a:pPr lvl="1"/>
            <a:r>
              <a:rPr lang="en-US" altLang="en-US" dirty="0"/>
              <a:t>Grand Central Dispatch</a:t>
            </a:r>
          </a:p>
          <a:p>
            <a:pPr lvl="1"/>
            <a:r>
              <a:rPr lang="en-US" altLang="en-US" dirty="0"/>
              <a:t>Intel Threading Building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dirty="0"/>
              <a:t>Create a number of threads in a pool where they await work</a:t>
            </a:r>
          </a:p>
          <a:p>
            <a:r>
              <a:rPr lang="en-US" altLang="en-US" dirty="0"/>
              <a:t>Advantages:</a:t>
            </a:r>
          </a:p>
          <a:p>
            <a:pPr lvl="1"/>
            <a:r>
              <a:rPr lang="en-US" altLang="en-US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dirty="0"/>
              <a:t>Allows the number of threads in the application(s) to be bound to the size of the pool</a:t>
            </a:r>
          </a:p>
          <a:p>
            <a:pPr lvl="1"/>
            <a:r>
              <a:rPr lang="en-US" altLang="en-US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dirty="0" err="1"/>
              <a:t>i.e.,Tasks</a:t>
            </a:r>
            <a:r>
              <a:rPr lang="en-US" altLang="en-US" dirty="0"/>
              <a:t> could be scheduled to run periodically</a:t>
            </a:r>
          </a:p>
          <a:p>
            <a:r>
              <a:rPr lang="en-US" altLang="en-US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4743450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636713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Multiple threads (tasks) are </a:t>
            </a:r>
            <a:r>
              <a:rPr lang="en-US" altLang="en-US" b="1"/>
              <a:t>forked</a:t>
            </a:r>
            <a:r>
              <a:rPr lang="en-US" altLang="en-US"/>
              <a:t>, and then </a:t>
            </a:r>
            <a:r>
              <a:rPr lang="en-US" altLang="en-US" b="1"/>
              <a:t>joined</a:t>
            </a:r>
            <a:r>
              <a:rPr lang="en-US" altLang="en-US"/>
              <a:t>.</a:t>
            </a: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/>
              <a:t>Process creation is heavy-weight while thread creation is light-weight</a:t>
            </a:r>
          </a:p>
          <a:p>
            <a:r>
              <a:rPr lang="en-US" altLang="en-US"/>
              <a:t>Can simplify code, 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dirty="0"/>
              <a:t> is an abstract base class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and </a:t>
            </a:r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classes extend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returns a result (via the return value from the </a:t>
            </a:r>
            <a:r>
              <a:rPr lang="en-US" altLang="en-US" b="1" dirty="0">
                <a:latin typeface="Courier New" panose="02070309020205020404" pitchFamily="49" charset="0"/>
              </a:rPr>
              <a:t>compute() </a:t>
            </a:r>
            <a:r>
              <a:rPr lang="en-US" altLang="en-US" dirty="0"/>
              <a:t>method) 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does not return a result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37" y="3514236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dirty="0"/>
              <a:t>Set of compiler directives and an API for C, C++, FORTRAN </a:t>
            </a:r>
          </a:p>
          <a:p>
            <a:r>
              <a:rPr lang="en-US" altLang="en-US" dirty="0"/>
              <a:t>Provides support for parallel programming in shared-memory environments</a:t>
            </a:r>
          </a:p>
          <a:p>
            <a:r>
              <a:rPr lang="en-US" altLang="en-US" dirty="0"/>
              <a:t>Identifies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parallel regions </a:t>
            </a:r>
            <a:r>
              <a:rPr lang="en-US" altLang="en-US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#pragma </a:t>
            </a:r>
            <a:r>
              <a:rPr lang="en-US" altLang="en-US" b="1" dirty="0" err="1">
                <a:latin typeface="Courier New" panose="02070309020205020404" pitchFamily="49" charset="0"/>
              </a:rPr>
              <a:t>omp</a:t>
            </a:r>
            <a:r>
              <a:rPr lang="en-US" altLang="en-US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7753740" cy="4478338"/>
          </a:xfrm>
        </p:spPr>
        <p:txBody>
          <a:bodyPr/>
          <a:lstStyle/>
          <a:p>
            <a:r>
              <a:rPr lang="en-US" altLang="en-US" dirty="0"/>
              <a:t>Apple technology for macOS and iOS operating systems</a:t>
            </a:r>
          </a:p>
          <a:p>
            <a:r>
              <a:rPr lang="en-US" altLang="en-US" dirty="0"/>
              <a:t>Extensions to C, C++ and Objective-C languages, API, and run-time library</a:t>
            </a:r>
          </a:p>
          <a:p>
            <a:r>
              <a:rPr lang="en-US" altLang="en-US" dirty="0"/>
              <a:t>Allows identification of parallel sections</a:t>
            </a:r>
          </a:p>
          <a:p>
            <a:r>
              <a:rPr lang="en-US" altLang="en-US" dirty="0"/>
              <a:t>Manages most of the details of threading</a:t>
            </a:r>
          </a:p>
          <a:p>
            <a:r>
              <a:rPr lang="en-US" altLang="en-US" dirty="0"/>
              <a:t>Block is in “^{ }” 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  <a:r>
              <a:rPr lang="ro-RO" altLang="en-US" b="1" dirty="0">
                <a:latin typeface="Courier New" panose="02070309020205020404" pitchFamily="49" charset="0"/>
              </a:rPr>
              <a:t>ˆ{ printf("I am a block"); } </a:t>
            </a:r>
            <a:br>
              <a:rPr lang="ro-RO" altLang="en-US" b="1" dirty="0">
                <a:latin typeface="Courier New" panose="02070309020205020404" pitchFamily="49" charset="0"/>
              </a:rPr>
            </a:br>
            <a:endParaRPr lang="en-US" altLang="en-US" dirty="0"/>
          </a:p>
          <a:p>
            <a:r>
              <a:rPr lang="en-US" altLang="en-US" dirty="0"/>
              <a:t>Blocks placed in dispatch queue</a:t>
            </a:r>
          </a:p>
          <a:p>
            <a:pPr lvl="1"/>
            <a:r>
              <a:rPr lang="en-US" altLang="en-US" dirty="0"/>
              <a:t>Assigned to available thread in thread pool when removed from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>
              <a:rPr lang="en-US" altLang="en-US" dirty="0"/>
              <a:t>Two types of dispatch queues:</a:t>
            </a:r>
          </a:p>
          <a:p>
            <a:pPr lvl="1"/>
            <a:r>
              <a:rPr lang="en-US" altLang="en-US" b="1" dirty="0"/>
              <a:t>serial</a:t>
            </a:r>
            <a:r>
              <a:rPr lang="en-US" altLang="en-US" dirty="0"/>
              <a:t> – blocks removed in FIFO order, queue is per process,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main queue</a:t>
            </a:r>
          </a:p>
          <a:p>
            <a:pPr lvl="2"/>
            <a:r>
              <a:rPr lang="en-US" altLang="en-US" dirty="0"/>
              <a:t>Programmers can create additional serial queues within program</a:t>
            </a:r>
          </a:p>
          <a:p>
            <a:pPr lvl="1"/>
            <a:r>
              <a:rPr lang="en-US" altLang="en-US" b="1" dirty="0"/>
              <a:t>concurrent</a:t>
            </a:r>
            <a:r>
              <a:rPr lang="en-US" altLang="en-US" dirty="0"/>
              <a:t> – removed in FIFO order but several may be removed at a time</a:t>
            </a:r>
          </a:p>
          <a:p>
            <a:pPr lvl="2"/>
            <a:r>
              <a:rPr lang="en-US" altLang="en-US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>
              <a:rPr lang="en-US" altLang="en-US" dirty="0"/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the Swift language a task is defined as a closure – similar to a block, minus the caret</a:t>
            </a:r>
          </a:p>
          <a:p>
            <a:r>
              <a:rPr lang="en-US" altLang="en-US" dirty="0"/>
              <a:t>Closures are submitted to the queue using the </a:t>
            </a:r>
            <a:r>
              <a:rPr lang="en-US" altLang="en-US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432050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3853"/>
            <a:ext cx="7727950" cy="576262"/>
          </a:xfrm>
        </p:spPr>
        <p:txBody>
          <a:bodyPr/>
          <a:lstStyle/>
          <a:p>
            <a:r>
              <a:rPr lang="en-US" altLang="en-US" dirty="0"/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Template library for designing parallel C++ programs</a:t>
            </a:r>
          </a:p>
          <a:p>
            <a:r>
              <a:rPr lang="en-US" altLang="en-US" dirty="0"/>
              <a:t>A serial version of a simple for loop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same for loop written using TBB with </a:t>
            </a:r>
            <a:r>
              <a:rPr lang="en-US" altLang="en-US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211296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4071938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/>
              <a:t>Does </a:t>
            </a:r>
            <a:r>
              <a:rPr lang="en-US" altLang="en-US" b="1">
                <a:latin typeface="Courier New" panose="02070309020205020404" pitchFamily="49" charset="0"/>
              </a:rPr>
              <a:t>fork()</a:t>
            </a:r>
            <a:r>
              <a:rPr lang="en-US" altLang="en-US"/>
              <a:t>duplicate only the calling thread or all threads?</a:t>
            </a:r>
          </a:p>
          <a:p>
            <a:pPr lvl="1"/>
            <a:r>
              <a:rPr lang="en-US" altLang="en-US"/>
              <a:t>Some UNIXes have two versions of fork</a:t>
            </a:r>
          </a:p>
          <a:p>
            <a:r>
              <a:rPr lang="en-US" altLang="en-US" b="1">
                <a:latin typeface="Courier New" panose="02070309020205020404" pitchFamily="49" charset="0"/>
              </a:rPr>
              <a:t>exec() </a:t>
            </a:r>
            <a:r>
              <a:rPr lang="en-US" altLang="en-US"/>
              <a:t>usually works as normal – replace the running process including all threads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b="1" dirty="0"/>
              <a:t>Asynchronous cancellation</a:t>
            </a:r>
            <a:r>
              <a:rPr lang="en-US" altLang="en-US" dirty="0"/>
              <a:t> terminates the target thread immediately</a:t>
            </a:r>
          </a:p>
          <a:p>
            <a:pPr lvl="1"/>
            <a:r>
              <a:rPr lang="en-US" altLang="en-US" b="1" dirty="0"/>
              <a:t>Deferred cancellation</a:t>
            </a:r>
            <a:r>
              <a:rPr lang="en-US" altLang="en-US" dirty="0"/>
              <a:t> allows the target thread to periodically check if it should be cancelled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57275"/>
            <a:ext cx="7735078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963738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Deferred cancellation uses the </a:t>
            </a:r>
            <a:r>
              <a:rPr lang="en-US" altLang="en-US" b="1">
                <a:latin typeface="Courier New" panose="02070309020205020404" pitchFamily="49" charset="0"/>
              </a:rPr>
              <a:t>interrupt()</a:t>
            </a:r>
            <a:r>
              <a:rPr lang="en-US" altLang="en-US"/>
              <a:t> method, which sets the interrupted status of a thread.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812925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419576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dirty="0"/>
              <a:t>) allows each thread to have its own copy of data</a:t>
            </a:r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r>
              <a:rPr lang="en-US" altLang="en-US" dirty="0"/>
              <a:t>Similar to </a:t>
            </a:r>
            <a:r>
              <a:rPr lang="en-US" altLang="en-US" b="1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TLS is unique to each thread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dirty="0"/>
              <a:t>Typically use an intermediate data structure between user and kernel threads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virtual processor 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  <a:p>
            <a:r>
              <a:rPr lang="en-US" altLang="en-US" dirty="0"/>
              <a:t>Scheduler activations provide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a communication mechanism from the kernel 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the thread library</a:t>
            </a:r>
          </a:p>
          <a:p>
            <a:r>
              <a:rPr lang="en-US" altLang="en-US" dirty="0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dirty="0"/>
              <a:t>Windows API – primary API for Windows applications</a:t>
            </a:r>
          </a:p>
          <a:p>
            <a:r>
              <a:rPr lang="en-US" altLang="en-US" dirty="0"/>
              <a:t>Implements the one-to-one mapping, kernel-level</a:t>
            </a:r>
          </a:p>
          <a:p>
            <a:r>
              <a:rPr lang="en-US" altLang="en-US" dirty="0"/>
              <a:t>Each thread contains</a:t>
            </a:r>
          </a:p>
          <a:p>
            <a:pPr lvl="1"/>
            <a:r>
              <a:rPr lang="en-US" altLang="en-US" dirty="0"/>
              <a:t>A thread id</a:t>
            </a:r>
          </a:p>
          <a:p>
            <a:pPr lvl="1"/>
            <a:r>
              <a:rPr lang="en-US" altLang="en-US" dirty="0"/>
              <a:t>Register set representing state of processor</a:t>
            </a:r>
          </a:p>
          <a:p>
            <a:pPr lvl="1"/>
            <a:r>
              <a:rPr lang="en-US" altLang="en-US" dirty="0"/>
              <a:t>Separate user and kernel stacks for when thread runs in user mode or kernel mode</a:t>
            </a:r>
          </a:p>
          <a:p>
            <a:pPr lvl="1"/>
            <a:r>
              <a:rPr lang="en-US" altLang="en-US" dirty="0"/>
              <a:t>Private data storage area used by run-time libraries and dynamic link libraries (DLLs)</a:t>
            </a:r>
          </a:p>
          <a:p>
            <a:r>
              <a:rPr lang="en-US" altLang="en-US" dirty="0"/>
              <a:t>The register set, stacks, and private storage area are known as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>
              <a:rPr lang="en-US" altLang="en-US" dirty="0"/>
              <a:t>The primary data structures of a thread include:</a:t>
            </a:r>
          </a:p>
          <a:p>
            <a:pPr lvl="1"/>
            <a:r>
              <a:rPr lang="en-US" altLang="en-US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Linux refers to them as </a:t>
            </a:r>
            <a:r>
              <a:rPr lang="en-US" altLang="en-US" b="1" i="1" dirty="0">
                <a:cs typeface="ＭＳ Ｐゴシック" charset="-128"/>
              </a:rPr>
              <a:t>tasks</a:t>
            </a:r>
            <a:r>
              <a:rPr lang="en-US" altLang="en-US" dirty="0">
                <a:cs typeface="ＭＳ Ｐゴシック" charset="-128"/>
              </a:rPr>
              <a:t> rather than </a:t>
            </a:r>
            <a:r>
              <a:rPr lang="en-US" altLang="en-US" b="1" i="1" dirty="0">
                <a:cs typeface="ＭＳ Ｐゴシック" charset="-128"/>
              </a:rPr>
              <a:t>threads</a:t>
            </a: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032125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dirty="0"/>
              <a:t> systems putting pressure on programmers, challenges include:</a:t>
            </a:r>
          </a:p>
          <a:p>
            <a:pPr lvl="1"/>
            <a:r>
              <a:rPr lang="en-US" altLang="en-US" b="1" dirty="0"/>
              <a:t>Dividing activities</a:t>
            </a:r>
          </a:p>
          <a:p>
            <a:pPr lvl="1"/>
            <a:r>
              <a:rPr lang="en-US" altLang="en-US" b="1" dirty="0"/>
              <a:t>Balance</a:t>
            </a:r>
          </a:p>
          <a:p>
            <a:pPr lvl="1"/>
            <a:r>
              <a:rPr lang="en-US" altLang="en-US" b="1" dirty="0"/>
              <a:t>Data splitting</a:t>
            </a:r>
          </a:p>
          <a:p>
            <a:pPr lvl="1"/>
            <a:r>
              <a:rPr lang="en-US" altLang="en-US" b="1" dirty="0"/>
              <a:t>Data dependency</a:t>
            </a:r>
          </a:p>
          <a:p>
            <a:pPr lvl="1"/>
            <a:r>
              <a:rPr lang="en-US" altLang="en-US" b="1" dirty="0"/>
              <a:t>Testing and debugging</a:t>
            </a:r>
          </a:p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C2D6984D6540489CDBCCF131CBC428" ma:contentTypeVersion="2" ma:contentTypeDescription="Create a new document." ma:contentTypeScope="" ma:versionID="cdecc7ed88b9a395c00000dd1522967f">
  <xsd:schema xmlns:xsd="http://www.w3.org/2001/XMLSchema" xmlns:xs="http://www.w3.org/2001/XMLSchema" xmlns:p="http://schemas.microsoft.com/office/2006/metadata/properties" xmlns:ns2="f935ec18-e827-4da4-ae38-8acbc7d81588" targetNamespace="http://schemas.microsoft.com/office/2006/metadata/properties" ma:root="true" ma:fieldsID="c1f690d6098652a1f12556f43bfae040" ns2:_="">
    <xsd:import namespace="f935ec18-e827-4da4-ae38-8acbc7d815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35ec18-e827-4da4-ae38-8acbc7d815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2F4B79-12CD-48A5-9172-73E68A75950B}"/>
</file>

<file path=customXml/itemProps2.xml><?xml version="1.0" encoding="utf-8"?>
<ds:datastoreItem xmlns:ds="http://schemas.openxmlformats.org/officeDocument/2006/customXml" ds:itemID="{9C901CB8-9589-4AF2-BDCB-E819AD35617D}"/>
</file>

<file path=customXml/itemProps3.xml><?xml version="1.0" encoding="utf-8"?>
<ds:datastoreItem xmlns:ds="http://schemas.openxmlformats.org/officeDocument/2006/customXml" ds:itemID="{7C585B12-5029-4B59-AAFB-996AAF38B9D6}"/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15482</TotalTime>
  <Words>2090</Words>
  <Application>Microsoft Office PowerPoint</Application>
  <PresentationFormat>On-screen Show (4:3)</PresentationFormat>
  <Paragraphs>340</Paragraphs>
  <Slides>63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PowerPoint Presentation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225</cp:revision>
  <cp:lastPrinted>2013-09-10T17:57:57Z</cp:lastPrinted>
  <dcterms:created xsi:type="dcterms:W3CDTF">2011-01-13T23:43:38Z</dcterms:created>
  <dcterms:modified xsi:type="dcterms:W3CDTF">2020-02-15T20:44:36Z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0x010100ECC2D6984D6540489CDBCCF131CBC428</vt:lpwstr>
  </property>
</Properties>
</file>